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6"/>
  </p:notesMasterIdLst>
  <p:sldIdLst>
    <p:sldId id="541" r:id="rId2"/>
    <p:sldId id="257" r:id="rId3"/>
    <p:sldId id="410" r:id="rId4"/>
    <p:sldId id="361" r:id="rId5"/>
    <p:sldId id="265" r:id="rId6"/>
    <p:sldId id="260" r:id="rId7"/>
    <p:sldId id="345" r:id="rId8"/>
    <p:sldId id="347" r:id="rId9"/>
    <p:sldId id="346" r:id="rId10"/>
    <p:sldId id="349" r:id="rId11"/>
    <p:sldId id="350" r:id="rId12"/>
    <p:sldId id="351" r:id="rId13"/>
    <p:sldId id="352" r:id="rId14"/>
    <p:sldId id="542" r:id="rId15"/>
    <p:sldId id="353" r:id="rId16"/>
    <p:sldId id="354" r:id="rId17"/>
    <p:sldId id="356" r:id="rId18"/>
    <p:sldId id="359" r:id="rId19"/>
    <p:sldId id="360" r:id="rId20"/>
    <p:sldId id="364" r:id="rId21"/>
    <p:sldId id="363" r:id="rId22"/>
    <p:sldId id="407" r:id="rId23"/>
    <p:sldId id="362" r:id="rId24"/>
    <p:sldId id="408" r:id="rId25"/>
    <p:sldId id="543" r:id="rId26"/>
    <p:sldId id="534" r:id="rId27"/>
    <p:sldId id="368" r:id="rId28"/>
    <p:sldId id="411" r:id="rId29"/>
    <p:sldId id="302" r:id="rId30"/>
    <p:sldId id="370" r:id="rId31"/>
    <p:sldId id="326" r:id="rId32"/>
    <p:sldId id="327" r:id="rId33"/>
    <p:sldId id="328" r:id="rId34"/>
    <p:sldId id="537" r:id="rId35"/>
    <p:sldId id="390" r:id="rId36"/>
    <p:sldId id="392" r:id="rId37"/>
    <p:sldId id="546" r:id="rId38"/>
    <p:sldId id="391" r:id="rId39"/>
    <p:sldId id="393" r:id="rId40"/>
    <p:sldId id="396" r:id="rId41"/>
    <p:sldId id="397" r:id="rId42"/>
    <p:sldId id="398" r:id="rId43"/>
    <p:sldId id="399" r:id="rId44"/>
    <p:sldId id="940" r:id="rId45"/>
    <p:sldId id="941" r:id="rId46"/>
    <p:sldId id="942" r:id="rId47"/>
    <p:sldId id="944" r:id="rId48"/>
    <p:sldId id="943" r:id="rId49"/>
    <p:sldId id="945" r:id="rId50"/>
    <p:sldId id="939" r:id="rId51"/>
    <p:sldId id="947" r:id="rId52"/>
    <p:sldId id="948" r:id="rId53"/>
    <p:sldId id="678" r:id="rId54"/>
    <p:sldId id="286" r:id="rId55"/>
    <p:sldId id="949" r:id="rId56"/>
    <p:sldId id="287" r:id="rId57"/>
    <p:sldId id="815" r:id="rId58"/>
    <p:sldId id="395" r:id="rId59"/>
    <p:sldId id="394" r:id="rId60"/>
    <p:sldId id="269" r:id="rId61"/>
    <p:sldId id="270" r:id="rId62"/>
    <p:sldId id="679" r:id="rId63"/>
    <p:sldId id="401" r:id="rId64"/>
    <p:sldId id="402" r:id="rId65"/>
    <p:sldId id="807" r:id="rId66"/>
    <p:sldId id="954" r:id="rId67"/>
    <p:sldId id="808" r:id="rId68"/>
    <p:sldId id="809" r:id="rId69"/>
    <p:sldId id="813" r:id="rId70"/>
    <p:sldId id="404" r:id="rId71"/>
    <p:sldId id="811" r:id="rId72"/>
    <p:sldId id="812" r:id="rId73"/>
    <p:sldId id="810" r:id="rId74"/>
    <p:sldId id="405" r:id="rId75"/>
    <p:sldId id="814" r:id="rId76"/>
    <p:sldId id="729" r:id="rId77"/>
    <p:sldId id="539" r:id="rId78"/>
    <p:sldId id="955" r:id="rId79"/>
    <p:sldId id="952" r:id="rId80"/>
    <p:sldId id="953" r:id="rId81"/>
    <p:sldId id="951" r:id="rId82"/>
    <p:sldId id="950" r:id="rId83"/>
    <p:sldId id="538" r:id="rId84"/>
    <p:sldId id="547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6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2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9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52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8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3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3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5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2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8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307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488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48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47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99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02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02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5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35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1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39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3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4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28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4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1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27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8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29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5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9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210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5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Principal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A4210-D6B3-2E4C-9331-B39BAE71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" y="4350725"/>
            <a:ext cx="6414893" cy="139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003B-ED26-2444-B5BE-E5498B3C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9" y="1982908"/>
            <a:ext cx="2583841" cy="329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43C6D-7384-714E-83C1-70A93B07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" y="3215013"/>
            <a:ext cx="5423285" cy="3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786" y="564783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828" y="47966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92876" y="4384685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701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FCFA64-1576-5846-A515-3805A6C96D24}"/>
              </a:ext>
            </a:extLst>
          </p:cNvPr>
          <p:cNvSpPr txBox="1"/>
          <p:nvPr/>
        </p:nvSpPr>
        <p:spPr>
          <a:xfrm>
            <a:off x="799332" y="561939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C23E5-4DC9-BF4B-A78F-8557B079EB03}"/>
              </a:ext>
            </a:extLst>
          </p:cNvPr>
          <p:cNvSpPr txBox="1"/>
          <p:nvPr/>
        </p:nvSpPr>
        <p:spPr>
          <a:xfrm>
            <a:off x="7609791" y="5681988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rotation + stretch + anti-rotation</a:t>
            </a:r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Principal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37386" y="24119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Powering or “walks” on data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200276" y="3588903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1941482" y="409349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53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380217" y="2085706"/>
            <a:ext cx="778936" cy="6076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B2B1F7-A535-BA48-815C-8621539CC465}"/>
              </a:ext>
            </a:extLst>
          </p:cNvPr>
          <p:cNvSpPr txBox="1"/>
          <p:nvPr/>
        </p:nvSpPr>
        <p:spPr>
          <a:xfrm>
            <a:off x="2577837" y="2927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2165963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872264" y="2821313"/>
            <a:ext cx="778936" cy="60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/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2973864" y="39386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2284855" y="406636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407432" y="358457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131108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246561" y="2655947"/>
            <a:ext cx="778936" cy="607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DD7BE-5B62-7A45-949D-F795859E41DC}"/>
              </a:ext>
            </a:extLst>
          </p:cNvPr>
          <p:cNvSpPr txBox="1"/>
          <p:nvPr/>
        </p:nvSpPr>
        <p:spPr>
          <a:xfrm>
            <a:off x="4906403" y="3864896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5D0E0-240B-2144-98FB-661C1CD6C206}"/>
              </a:ext>
            </a:extLst>
          </p:cNvPr>
          <p:cNvSpPr txBox="1"/>
          <p:nvPr/>
        </p:nvSpPr>
        <p:spPr>
          <a:xfrm>
            <a:off x="5465950" y="375385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BEC-0992-1C47-8763-92C88AE047A4}"/>
              </a:ext>
            </a:extLst>
          </p:cNvPr>
          <p:cNvSpPr txBox="1"/>
          <p:nvPr/>
        </p:nvSpPr>
        <p:spPr>
          <a:xfrm>
            <a:off x="6029218" y="311208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DECB4-5219-CC47-938F-EC6A97DC9CA1}"/>
              </a:ext>
            </a:extLst>
          </p:cNvPr>
          <p:cNvSpPr txBox="1"/>
          <p:nvPr/>
        </p:nvSpPr>
        <p:spPr>
          <a:xfrm>
            <a:off x="5976187" y="352634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3418739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3964971" y="2703336"/>
            <a:ext cx="778936" cy="60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3851784" y="390919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183570" y="325972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3B22-B8D1-4140-A049-24AC822192A2}"/>
              </a:ext>
            </a:extLst>
          </p:cNvPr>
          <p:cNvSpPr txBox="1"/>
          <p:nvPr/>
        </p:nvSpPr>
        <p:spPr>
          <a:xfrm>
            <a:off x="3520619" y="361682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1300784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367330" y="5147289"/>
            <a:ext cx="778936" cy="60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70ADF-7F99-DC40-A32A-FCA124E2DD20}"/>
              </a:ext>
            </a:extLst>
          </p:cNvPr>
          <p:cNvSpPr txBox="1"/>
          <p:nvPr/>
        </p:nvSpPr>
        <p:spPr>
          <a:xfrm>
            <a:off x="5242298" y="5861248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= 5</a:t>
            </a:r>
          </a:p>
        </p:txBody>
      </p:sp>
    </p:spTree>
    <p:extLst>
      <p:ext uri="{BB962C8B-B14F-4D97-AF65-F5344CB8AC3E}">
        <p14:creationId xmlns:p14="http://schemas.microsoft.com/office/powerpoint/2010/main" val="416356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6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F31A348-141B-234F-954A-64C7DDDB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51" t="22299" r="29033" b="49354"/>
          <a:stretch/>
        </p:blipFill>
        <p:spPr>
          <a:xfrm>
            <a:off x="2639332" y="683736"/>
            <a:ext cx="5611915" cy="4818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C41D63-9A0E-074E-9AA6-4A96E5741A86}"/>
              </a:ext>
            </a:extLst>
          </p:cNvPr>
          <p:cNvSpPr/>
          <p:nvPr/>
        </p:nvSpPr>
        <p:spPr>
          <a:xfrm>
            <a:off x="4998559" y="1625065"/>
            <a:ext cx="197012" cy="197012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/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57CE32-3FA6-2E4D-8BEF-2728BEE40F59}"/>
              </a:ext>
            </a:extLst>
          </p:cNvPr>
          <p:cNvSpPr/>
          <p:nvPr/>
        </p:nvSpPr>
        <p:spPr>
          <a:xfrm>
            <a:off x="4759220" y="2953501"/>
            <a:ext cx="172320" cy="1723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/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4AD04C-57A8-1247-A238-A8D395BC9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0" y="4653024"/>
            <a:ext cx="2055349" cy="2031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/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A47A87-0FC0-AC48-9DEC-7EA5A7422FB0}"/>
              </a:ext>
            </a:extLst>
          </p:cNvPr>
          <p:cNvCxnSpPr>
            <a:stCxn id="5" idx="1"/>
          </p:cNvCxnSpPr>
          <p:nvPr/>
        </p:nvCxnSpPr>
        <p:spPr>
          <a:xfrm flipH="1">
            <a:off x="4400069" y="1653917"/>
            <a:ext cx="627342" cy="80496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306B2-7073-0847-B546-AA5B05F5ACA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00069" y="2487736"/>
            <a:ext cx="384387" cy="491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8B0E92-92A6-8742-BBB3-AFFD641179DD}"/>
              </a:ext>
            </a:extLst>
          </p:cNvPr>
          <p:cNvSpPr/>
          <p:nvPr/>
        </p:nvSpPr>
        <p:spPr>
          <a:xfrm>
            <a:off x="4259686" y="2318501"/>
            <a:ext cx="280766" cy="28076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7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4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00415-C78B-5242-A7AB-211B17E049A5}"/>
              </a:ext>
            </a:extLst>
          </p:cNvPr>
          <p:cNvSpPr txBox="1"/>
          <p:nvPr/>
        </p:nvSpPr>
        <p:spPr>
          <a:xfrm>
            <a:off x="3257329" y="27665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985"/>
          <a:stretch/>
        </p:blipFill>
        <p:spPr>
          <a:xfrm>
            <a:off x="3781790" y="981160"/>
            <a:ext cx="778936" cy="6076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0E6E75-1670-F049-99B5-567116AAF493}"/>
              </a:ext>
            </a:extLst>
          </p:cNvPr>
          <p:cNvSpPr txBox="1"/>
          <p:nvPr/>
        </p:nvSpPr>
        <p:spPr>
          <a:xfrm>
            <a:off x="4049964" y="19134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</a:t>
            </a:r>
          </a:p>
        </p:txBody>
      </p:sp>
    </p:spTree>
    <p:extLst>
      <p:ext uri="{BB962C8B-B14F-4D97-AF65-F5344CB8AC3E}">
        <p14:creationId xmlns:p14="http://schemas.microsoft.com/office/powerpoint/2010/main" val="618199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Eigendecomposition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of Diffusion Operator = DMs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900" y="2392952"/>
            <a:ext cx="4936113" cy="2904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3025" y="5700325"/>
            <a:ext cx="2219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Coifman</a:t>
            </a:r>
            <a:r>
              <a:rPr lang="en-US" sz="1350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1505176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Uncoiling the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263900" cy="303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13" y="2159000"/>
            <a:ext cx="4816087" cy="252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5157627"/>
            <a:ext cx="731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non-trivial eigenvector DM1 tracks the most prominent non-linear path</a:t>
            </a:r>
          </a:p>
        </p:txBody>
      </p:sp>
    </p:spTree>
    <p:extLst>
      <p:ext uri="{BB962C8B-B14F-4D97-AF65-F5344CB8AC3E}">
        <p14:creationId xmlns:p14="http://schemas.microsoft.com/office/powerpoint/2010/main" val="4265849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Dataset: Spoken Digits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5866420"/>
            <a:ext cx="5715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45" y="2000043"/>
            <a:ext cx="7337755" cy="2883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295497"/>
            <a:ext cx="59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93539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1417638"/>
            <a:ext cx="6592614" cy="4263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8408" y="3369985"/>
            <a:ext cx="190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Opening of mouth</a:t>
            </a:r>
          </a:p>
          <a:p>
            <a:r>
              <a:rPr lang="en-US" dirty="0"/>
              <a:t>portion of teeth</a:t>
            </a:r>
          </a:p>
          <a:p>
            <a:r>
              <a:rPr lang="en-US" dirty="0"/>
              <a:t>visible</a:t>
            </a:r>
          </a:p>
        </p:txBody>
      </p:sp>
    </p:spTree>
    <p:extLst>
      <p:ext uri="{BB962C8B-B14F-4D97-AF65-F5344CB8AC3E}">
        <p14:creationId xmlns:p14="http://schemas.microsoft.com/office/powerpoint/2010/main" val="2864129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6643-6192-1448-904B-8D9CEA77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components orthogonal </a:t>
            </a:r>
          </a:p>
        </p:txBody>
      </p:sp>
      <p:pic>
        <p:nvPicPr>
          <p:cNvPr id="5" name="Content Placeholder 4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1AD3B7C0-58B7-6B48-9F70-E8696E34C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185317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80879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7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4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6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7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10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1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difference operator based on the graph adjacency matrix A. </a:t>
                </a:r>
              </a:p>
              <a:p>
                <a:r>
                  <a:rPr lang="en-US" dirty="0"/>
                  <a:t>(</a:t>
                </a:r>
                <a:r>
                  <a:rPr lang="en-US" dirty="0" err="1"/>
                  <a:t>unnormalized</a:t>
                </a:r>
                <a:r>
                  <a:rPr lang="en-US" dirty="0"/>
                  <a:t> Laplacian)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, 0 everywhere else </a:t>
                </a:r>
              </a:p>
              <a:p>
                <a:r>
                  <a:rPr lang="en-US" dirty="0"/>
                  <a:t>(normalized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is identity</a:t>
                </a:r>
              </a:p>
              <a:p>
                <a:pPr lvl="1"/>
                <a:r>
                  <a:rPr lang="en-US" dirty="0"/>
                  <a:t>Measures how similar a point is to its neighbors </a:t>
                </a:r>
              </a:p>
              <a:p>
                <a:r>
                  <a:rPr lang="en-US" dirty="0"/>
                  <a:t>(random walk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Markovian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36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02" y="2668069"/>
            <a:ext cx="4096134" cy="277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946" y="2968589"/>
            <a:ext cx="4239230" cy="247735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 form a Graph Spectrum </a:t>
            </a:r>
          </a:p>
        </p:txBody>
      </p:sp>
    </p:spTree>
    <p:extLst>
      <p:ext uri="{BB962C8B-B14F-4D97-AF65-F5344CB8AC3E}">
        <p14:creationId xmlns:p14="http://schemas.microsoft.com/office/powerpoint/2010/main" val="4121974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41" y="1131096"/>
            <a:ext cx="7242065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1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For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preserve information from an affinity matrix in 2-3 dimensions exactly</a:t>
            </a:r>
          </a:p>
          <a:p>
            <a:r>
              <a:rPr lang="en-US" sz="2800" dirty="0"/>
              <a:t>There are as many eigenvectors as </a:t>
            </a:r>
            <a:r>
              <a:rPr lang="en-US" sz="2800" dirty="0" err="1"/>
              <a:t>datapoints</a:t>
            </a:r>
            <a:r>
              <a:rPr lang="en-US" sz="2800" dirty="0"/>
              <a:t>, so taking only the top 2 misses information 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/UMAP:</a:t>
            </a:r>
            <a:r>
              <a:rPr lang="en-US" sz="2800" dirty="0"/>
              <a:t> greedy method for preserving near neighbors in 2D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 and squeezes that variation into 2D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9" y="0"/>
            <a:ext cx="7886700" cy="1325563"/>
          </a:xfrm>
        </p:spPr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598" y="1791222"/>
            <a:ext cx="5069786" cy="19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49487" y="404042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Steps: 1. Place points randomly in a 2D plane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	       2. Move points to locally optimal location via gradient 		      descent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FF11-24DB-3744-937E-78E1FAE8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07" y="5844610"/>
            <a:ext cx="383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Penalty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45872" y="3206655"/>
            <a:ext cx="370081" cy="84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3389" y="4105407"/>
            <a:ext cx="28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low dimensions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692199"/>
            <a:ext cx="500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happens when the </a:t>
            </a:r>
            <a:r>
              <a:rPr lang="en-US" sz="2400" b="1" dirty="0" err="1"/>
              <a:t>p</a:t>
            </a:r>
            <a:r>
              <a:rPr lang="en-US" sz="2400" b="1" baseline="-25000" dirty="0" err="1"/>
              <a:t>ij</a:t>
            </a:r>
            <a:r>
              <a:rPr lang="en-US" sz="2400" b="1" dirty="0"/>
              <a:t> is SMALL?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412" y="5391957"/>
            <a:ext cx="80561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/>
              <a:t>No effective penalty for placement of points that are not close</a:t>
            </a:r>
          </a:p>
        </p:txBody>
      </p:sp>
    </p:spTree>
    <p:extLst>
      <p:ext uri="{BB962C8B-B14F-4D97-AF65-F5344CB8AC3E}">
        <p14:creationId xmlns:p14="http://schemas.microsoft.com/office/powerpoint/2010/main" val="3690114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attraction and repulsion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692199"/>
            <a:ext cx="8330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probabilities to some neighbors have to be counteracted by some low probabilities to other points (sum has to be 1)</a:t>
            </a:r>
          </a:p>
          <a:p>
            <a:endParaRPr lang="en-US" sz="2400" b="1" dirty="0"/>
          </a:p>
          <a:p>
            <a:r>
              <a:rPr lang="en-US" sz="2400" b="1" dirty="0"/>
              <a:t>To fit close neighbors together have to repel far points. This is what leads to a “explosion”-like embedding</a:t>
            </a:r>
          </a:p>
        </p:txBody>
      </p:sp>
    </p:spTree>
    <p:extLst>
      <p:ext uri="{BB962C8B-B14F-4D97-AF65-F5344CB8AC3E}">
        <p14:creationId xmlns:p14="http://schemas.microsoft.com/office/powerpoint/2010/main" val="4183126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F110-F855-E141-ADD8-685C5FFA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31A4-19A6-3B4F-BE38-4B243962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006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similar to </a:t>
            </a:r>
            <a:r>
              <a:rPr lang="en-US" dirty="0" err="1"/>
              <a:t>tSNE</a:t>
            </a:r>
            <a:r>
              <a:rPr lang="en-US" dirty="0"/>
              <a:t> (but its NOT published!)</a:t>
            </a:r>
          </a:p>
          <a:p>
            <a:r>
              <a:rPr lang="en-US" dirty="0"/>
              <a:t>What about the “uniform manifold approximation?”</a:t>
            </a:r>
          </a:p>
          <a:p>
            <a:pPr lvl="1"/>
            <a:r>
              <a:rPr lang="en-US" dirty="0"/>
              <a:t>This is actually saying that UMAP approximates a uniform manifold from your data </a:t>
            </a:r>
          </a:p>
          <a:p>
            <a:pPr lvl="1"/>
            <a:r>
              <a:rPr lang="en-US" dirty="0"/>
              <a:t>In other words </a:t>
            </a:r>
            <a:r>
              <a:rPr lang="en-US" dirty="0" err="1"/>
              <a:t>tSNE</a:t>
            </a:r>
            <a:r>
              <a:rPr lang="en-US" dirty="0"/>
              <a:t>/UMAP plots have even density throughout</a:t>
            </a:r>
          </a:p>
          <a:p>
            <a:endParaRPr lang="en-US" dirty="0"/>
          </a:p>
          <a:p>
            <a:r>
              <a:rPr lang="en-US" dirty="0"/>
              <a:t>Why uniform density? </a:t>
            </a:r>
          </a:p>
          <a:p>
            <a:pPr lvl="1"/>
            <a:r>
              <a:rPr lang="en-US" dirty="0"/>
              <a:t>They use a Markov matrix where the bandwidth is set to the Kth nearest neighbor, so each point is placed near its K-nearest neighbors no matter how near or far they are</a:t>
            </a:r>
          </a:p>
          <a:p>
            <a:pPr lvl="1"/>
            <a:r>
              <a:rPr lang="en-US" b="1" dirty="0"/>
              <a:t>Advantage</a:t>
            </a:r>
            <a:r>
              <a:rPr lang="en-US" dirty="0"/>
              <a:t> of this is that you can see how many points are in each cluster </a:t>
            </a:r>
          </a:p>
          <a:p>
            <a:pPr lvl="1"/>
            <a:r>
              <a:rPr lang="en-US" b="1" dirty="0"/>
              <a:t>Disadvantage</a:t>
            </a:r>
            <a:r>
              <a:rPr lang="en-US" dirty="0"/>
              <a:t> is you don’t get an idea of the real (even local) density</a:t>
            </a:r>
          </a:p>
        </p:txBody>
      </p:sp>
    </p:spTree>
    <p:extLst>
      <p:ext uri="{BB962C8B-B14F-4D97-AF65-F5344CB8AC3E}">
        <p14:creationId xmlns:p14="http://schemas.microsoft.com/office/powerpoint/2010/main" val="2666725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22D-5D29-8E4B-B61D-972B968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density inducing variant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1A87-A2EC-3944-99C3-A0F1361D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4670"/>
            <a:ext cx="4885559" cy="482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25E8-A039-BF47-A5D5-0511D1F37AA0}"/>
              </a:ext>
            </a:extLst>
          </p:cNvPr>
          <p:cNvSpPr/>
          <p:nvPr/>
        </p:nvSpPr>
        <p:spPr>
          <a:xfrm>
            <a:off x="1537890" y="6123539"/>
            <a:ext cx="346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cb.csail.mit.edu</a:t>
            </a:r>
            <a:r>
              <a:rPr lang="en-US" dirty="0"/>
              <a:t>/</a:t>
            </a:r>
            <a:r>
              <a:rPr lang="en-US" dirty="0" err="1"/>
              <a:t>cb</a:t>
            </a:r>
            <a:r>
              <a:rPr lang="en-US" dirty="0"/>
              <a:t>/</a:t>
            </a:r>
            <a:r>
              <a:rPr lang="en-US" dirty="0" err="1"/>
              <a:t>densvis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850557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4F18-B189-0446-855E-095FD99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763-2D76-DA41-AD5B-9865C5E2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360" y="1689483"/>
            <a:ext cx="8180989" cy="4351338"/>
          </a:xfrm>
        </p:spPr>
        <p:txBody>
          <a:bodyPr>
            <a:normAutofit/>
          </a:bodyPr>
          <a:lstStyle/>
          <a:p>
            <a:r>
              <a:rPr lang="en-US" dirty="0"/>
              <a:t>Initialized with a Laplacian eigenmap, stronger start to a greedy method </a:t>
            </a:r>
          </a:p>
          <a:p>
            <a:endParaRPr lang="en-US" dirty="0"/>
          </a:p>
          <a:p>
            <a:r>
              <a:rPr lang="en-US" dirty="0"/>
              <a:t>Noise-contrastive estimation in the implementation </a:t>
            </a:r>
          </a:p>
          <a:p>
            <a:pPr lvl="1"/>
            <a:r>
              <a:rPr lang="en-US" dirty="0"/>
              <a:t>UMAP uses an un-normalized matrix (probabilities don’t sum to 1)</a:t>
            </a:r>
          </a:p>
          <a:p>
            <a:pPr lvl="1"/>
            <a:r>
              <a:rPr lang="en-US" dirty="0"/>
              <a:t>Instead some points are sampled and if they are far away they have to be repelled</a:t>
            </a:r>
          </a:p>
          <a:p>
            <a:pPr lvl="1"/>
            <a:r>
              <a:rPr lang="en-US" dirty="0"/>
              <a:t>All nearest neighbors have to be put close</a:t>
            </a:r>
          </a:p>
          <a:p>
            <a:pPr lvl="1"/>
            <a:r>
              <a:rPr lang="en-US" dirty="0"/>
              <a:t>This decreases the repulsion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“explosive looking”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439E-4AE0-C94B-84BB-1F74D657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4693440"/>
            <a:ext cx="1652314" cy="1702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C0C80-B86A-8E40-9D60-2A902332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14" y="4693440"/>
            <a:ext cx="1675648" cy="1702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F52C7-B95E-8447-8719-CB0C04F5A031}"/>
              </a:ext>
            </a:extLst>
          </p:cNvPr>
          <p:cNvSpPr txBox="1"/>
          <p:nvPr/>
        </p:nvSpPr>
        <p:spPr>
          <a:xfrm>
            <a:off x="4214648" y="6396335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5EE60-310D-D645-984B-2A677FAB590A}"/>
              </a:ext>
            </a:extLst>
          </p:cNvPr>
          <p:cNvSpPr txBox="1"/>
          <p:nvPr/>
        </p:nvSpPr>
        <p:spPr>
          <a:xfrm>
            <a:off x="5893855" y="639633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394619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5"/>
            <a:ext cx="8393808" cy="5066823"/>
          </a:xfrm>
        </p:spPr>
        <p:txBody>
          <a:bodyPr>
            <a:normAutofit/>
          </a:bodyPr>
          <a:lstStyle/>
          <a:p>
            <a:r>
              <a:rPr lang="en-US" dirty="0"/>
              <a:t>Goal: to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Diffusion induces global connectivity and denoises paths</a:t>
            </a:r>
          </a:p>
          <a:p>
            <a:r>
              <a:rPr lang="en-US" dirty="0"/>
              <a:t>PHATE uses an adaptive Markov matrix too! But using it for diffusion is very different from using it to match neighbors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92D4-E5CD-E74A-AEF2-A8485F55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PHATE denoises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5FEF6-BFEE-7448-8854-5DEAE78533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2" y="2216306"/>
            <a:ext cx="2770814" cy="239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F4EDF-2449-7046-99F5-0679D95C169C}"/>
              </a:ext>
            </a:extLst>
          </p:cNvPr>
          <p:cNvSpPr txBox="1"/>
          <p:nvPr/>
        </p:nvSpPr>
        <p:spPr>
          <a:xfrm>
            <a:off x="539955" y="4609282"/>
            <a:ext cx="2658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without diffusion</a:t>
            </a:r>
          </a:p>
          <a:p>
            <a:pPr algn="l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AC46B-2475-7C4A-A864-3502040CAF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749" y="2128095"/>
            <a:ext cx="3395936" cy="2601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ABFD6-2398-F94D-BDBC-23B9E980CE45}"/>
              </a:ext>
            </a:extLst>
          </p:cNvPr>
          <p:cNvSpPr txBox="1"/>
          <p:nvPr/>
        </p:nvSpPr>
        <p:spPr>
          <a:xfrm>
            <a:off x="5563901" y="4729904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after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t-steps of diffusion</a:t>
            </a:r>
          </a:p>
        </p:txBody>
      </p:sp>
    </p:spTree>
    <p:extLst>
      <p:ext uri="{BB962C8B-B14F-4D97-AF65-F5344CB8AC3E}">
        <p14:creationId xmlns:p14="http://schemas.microsoft.com/office/powerpoint/2010/main" val="2475888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FB6A-6F34-E94A-BD48-74F97D4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Alpha-decay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292-44A9-C049-B8A5-B42A4E22D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527378" cy="4351338"/>
          </a:xfrm>
        </p:spPr>
        <p:txBody>
          <a:bodyPr/>
          <a:lstStyle/>
          <a:p>
            <a:r>
              <a:rPr lang="en-US" dirty="0"/>
              <a:t>Adaptive kernel in PHATE separate geometry from density</a:t>
            </a:r>
          </a:p>
          <a:p>
            <a:r>
              <a:rPr lang="en-US" dirty="0"/>
              <a:t>If there are density variations in the initial Markov matrix creation then paths tend to drift towards dense regions and it DISTORTS geometry</a:t>
            </a:r>
          </a:p>
          <a:p>
            <a:r>
              <a:rPr lang="en-US" dirty="0"/>
              <a:t>Adaptive kernel (bandwidth set to Kth nearest neighbor) reveals geometry</a:t>
            </a:r>
          </a:p>
        </p:txBody>
      </p:sp>
    </p:spTree>
    <p:extLst>
      <p:ext uri="{BB962C8B-B14F-4D97-AF65-F5344CB8AC3E}">
        <p14:creationId xmlns:p14="http://schemas.microsoft.com/office/powerpoint/2010/main" val="421626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1977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multidimensional scaling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8001-B0CA-594F-AB61-D3D50476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37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Adaptive vs fixed bandwidth kernel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3D8E28-B978-2149-BE7F-84098B80D1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835" y="2237362"/>
            <a:ext cx="3745148" cy="3745148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971E6EE-3BF2-684E-AF9B-68FE4893C6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17" y="2237362"/>
            <a:ext cx="3745148" cy="3745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20D57-CF01-B04B-98CD-0A1C0CC5171D}"/>
              </a:ext>
            </a:extLst>
          </p:cNvPr>
          <p:cNvSpPr txBox="1"/>
          <p:nvPr/>
        </p:nvSpPr>
        <p:spPr>
          <a:xfrm>
            <a:off x="1558240" y="173319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48DA8-010E-0942-A254-CBF5BF844CDC}"/>
              </a:ext>
            </a:extLst>
          </p:cNvPr>
          <p:cNvSpPr txBox="1"/>
          <p:nvPr/>
        </p:nvSpPr>
        <p:spPr>
          <a:xfrm>
            <a:off x="6349523" y="1733193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36445589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486" y="108613"/>
            <a:ext cx="8716338" cy="1325563"/>
          </a:xfrm>
        </p:spPr>
        <p:txBody>
          <a:bodyPr/>
          <a:lstStyle/>
          <a:p>
            <a:r>
              <a:rPr lang="en-US" dirty="0"/>
              <a:t>Comparing Artificial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734" y="2176406"/>
            <a:ext cx="472752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1862" y="1983548"/>
            <a:ext cx="1883760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6012" y="1983547"/>
            <a:ext cx="1688926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36"/>
            <a:ext cx="9131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9" y="4193347"/>
            <a:ext cx="8686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8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43010-CFD8-E84A-A998-76C158B7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582"/>
            <a:ext cx="9144000" cy="57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91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2B8D-DDC4-CB4A-A008-829E0D4C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5" y="405438"/>
            <a:ext cx="8242081" cy="1325563"/>
          </a:xfrm>
        </p:spPr>
        <p:txBody>
          <a:bodyPr/>
          <a:lstStyle/>
          <a:p>
            <a:r>
              <a:rPr lang="en-US" dirty="0"/>
              <a:t>Data agnostic: Neural network loss landscapes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C8BC8-EBF2-A649-932E-094D06C45A60}"/>
              </a:ext>
            </a:extLst>
          </p:cNvPr>
          <p:cNvSpPr txBox="1"/>
          <p:nvPr/>
        </p:nvSpPr>
        <p:spPr>
          <a:xfrm>
            <a:off x="725214" y="599089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Horoi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et al. 2020]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FB466-6C03-4B4D-884C-FBB6168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26" y="2592065"/>
            <a:ext cx="79502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774053-2736-F14A-BB99-231CE7D43948}"/>
              </a:ext>
            </a:extLst>
          </p:cNvPr>
          <p:cNvSpPr txBox="1"/>
          <p:nvPr/>
        </p:nvSpPr>
        <p:spPr>
          <a:xfrm>
            <a:off x="954250" y="2405499"/>
            <a:ext cx="120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0B250-F12A-9147-9A4F-92543E6EAF51}"/>
              </a:ext>
            </a:extLst>
          </p:cNvPr>
          <p:cNvSpPr txBox="1"/>
          <p:nvPr/>
        </p:nvSpPr>
        <p:spPr>
          <a:xfrm>
            <a:off x="2751519" y="236123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7AB74-F49D-0946-A482-8062FB478E08}"/>
              </a:ext>
            </a:extLst>
          </p:cNvPr>
          <p:cNvSpPr txBox="1"/>
          <p:nvPr/>
        </p:nvSpPr>
        <p:spPr>
          <a:xfrm>
            <a:off x="4559298" y="240549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09B9B-7327-A941-8B0D-4ACC55E82AD2}"/>
              </a:ext>
            </a:extLst>
          </p:cNvPr>
          <p:cNvSpPr txBox="1"/>
          <p:nvPr/>
        </p:nvSpPr>
        <p:spPr>
          <a:xfrm>
            <a:off x="6493202" y="240549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01788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4037-1B6C-B14C-AA2B-1E8C2F1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Quantative</a:t>
            </a:r>
            <a:r>
              <a:rPr lang="en-US" dirty="0"/>
              <a:t>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55823-5B0B-5646-AB73-CBA55C12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403"/>
            <a:ext cx="9144000" cy="25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9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602C4-A3E2-C146-9B75-79A5BF3C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9" y="0"/>
            <a:ext cx="866273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0D842-7CD7-A447-8D06-B71DB659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944" y="105103"/>
            <a:ext cx="1923393" cy="7510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03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10C01A-4DA9-614C-8881-6AF11D1E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1" y="465958"/>
            <a:ext cx="8066337" cy="5926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677AA-CF8E-A34B-BBAF-A27A775294DE}"/>
              </a:ext>
            </a:extLst>
          </p:cNvPr>
          <p:cNvSpPr txBox="1"/>
          <p:nvPr/>
        </p:nvSpPr>
        <p:spPr>
          <a:xfrm>
            <a:off x="0" y="6550223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Wikimedia Commons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C115234-08A1-9E4A-B4F6-8D16F8F429DB}"/>
              </a:ext>
            </a:extLst>
          </p:cNvPr>
          <p:cNvSpPr/>
          <p:nvPr/>
        </p:nvSpPr>
        <p:spPr>
          <a:xfrm>
            <a:off x="6574971" y="925800"/>
            <a:ext cx="2030198" cy="1403743"/>
          </a:xfrm>
          <a:prstGeom prst="wedgeRoundRectCallout">
            <a:avLst>
              <a:gd name="adj1" fmla="val -7964"/>
              <a:gd name="adj2" fmla="val 67153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 string network!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40E4A3-BE89-704D-AE78-85F877872C4B}"/>
              </a:ext>
            </a:extLst>
          </p:cNvPr>
          <p:cNvSpPr/>
          <p:nvPr/>
        </p:nvSpPr>
        <p:spPr>
          <a:xfrm>
            <a:off x="4324131" y="0"/>
            <a:ext cx="2030198" cy="1403743"/>
          </a:xfrm>
          <a:prstGeom prst="wedgeRoundRectCallout">
            <a:avLst>
              <a:gd name="adj1" fmla="val -27267"/>
              <a:gd name="adj2" fmla="val 90417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I’m certain its a triangle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6F8C053-09F7-2448-B8E0-5A594D10129F}"/>
              </a:ext>
            </a:extLst>
          </p:cNvPr>
          <p:cNvSpPr/>
          <p:nvPr/>
        </p:nvSpPr>
        <p:spPr>
          <a:xfrm>
            <a:off x="103402" y="1210777"/>
            <a:ext cx="1717015" cy="1403743"/>
          </a:xfrm>
          <a:prstGeom prst="wedgeRoundRectCallout">
            <a:avLst>
              <a:gd name="adj1" fmla="val 20889"/>
              <a:gd name="adj2" fmla="val 65602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 conic section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2C809F7-7341-CD4C-ADA2-140BB559A9B0}"/>
              </a:ext>
            </a:extLst>
          </p:cNvPr>
          <p:cNvSpPr/>
          <p:nvPr/>
        </p:nvSpPr>
        <p:spPr>
          <a:xfrm>
            <a:off x="7010399" y="5300368"/>
            <a:ext cx="2030198" cy="1403743"/>
          </a:xfrm>
          <a:prstGeom prst="wedgeRoundRectCallout">
            <a:avLst>
              <a:gd name="adj1" fmla="val -51932"/>
              <a:gd name="adj2" fmla="val -94147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Look, a Fibonacci sequence!</a:t>
            </a:r>
          </a:p>
        </p:txBody>
      </p:sp>
    </p:spTree>
    <p:extLst>
      <p:ext uri="{BB962C8B-B14F-4D97-AF65-F5344CB8AC3E}">
        <p14:creationId xmlns:p14="http://schemas.microsoft.com/office/powerpoint/2010/main" val="2076625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Laplacian Eigenmaps and diffusion maps visualize data using dominant non-linear directions in data manifold </a:t>
            </a:r>
          </a:p>
          <a:p>
            <a:pPr>
              <a:spcAft>
                <a:spcPts val="1200"/>
              </a:spcAft>
            </a:pPr>
            <a:r>
              <a:rPr lang="en-US" dirty="0"/>
              <a:t>PHATE summarizes manifold information in 2D</a:t>
            </a:r>
          </a:p>
          <a:p>
            <a:pPr>
              <a:spcAft>
                <a:spcPts val="1200"/>
              </a:spcAft>
            </a:pPr>
            <a:r>
              <a:rPr lang="en-US" dirty="0"/>
              <a:t>UMAP, </a:t>
            </a:r>
            <a:r>
              <a:rPr lang="en-US" dirty="0" err="1"/>
              <a:t>tSNE</a:t>
            </a:r>
            <a:r>
              <a:rPr lang="en-US" dirty="0"/>
              <a:t> are non-linear methods focused on preserving local neighborhoods in 2D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9507</TotalTime>
  <Words>2190</Words>
  <Application>Microsoft Macintosh PowerPoint</Application>
  <PresentationFormat>On-screen Show (4:3)</PresentationFormat>
  <Paragraphs>521</Paragraphs>
  <Slides>84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Avenir Book</vt:lpstr>
      <vt:lpstr>Calibri</vt:lpstr>
      <vt:lpstr>Cambria Math</vt:lpstr>
      <vt:lpstr>Myriad Pro</vt:lpstr>
      <vt:lpstr>mycell-black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Principal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Principal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Diffusion Maps</vt:lpstr>
      <vt:lpstr>Distance Matrix</vt:lpstr>
      <vt:lpstr>Affinity Matrix</vt:lpstr>
      <vt:lpstr>Powered Markov Matrix</vt:lpstr>
      <vt:lpstr>Powering or “walks” on data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PowerPoint Presentation</vt:lpstr>
      <vt:lpstr>PowerPoint Presentation</vt:lpstr>
      <vt:lpstr>PowerPoint Presentation</vt:lpstr>
      <vt:lpstr>Eigendecomposition of Diffusion Operator = DMs</vt:lpstr>
      <vt:lpstr>Uncoiling the space</vt:lpstr>
      <vt:lpstr>Lips Dataset: Spoken Digits</vt:lpstr>
      <vt:lpstr>Lips Manifold</vt:lpstr>
      <vt:lpstr>Diffusion components orthogonal </vt:lpstr>
      <vt:lpstr>The graph Laplacian is a matrix representation of a graph</vt:lpstr>
      <vt:lpstr>Laplacian Eigenmaps </vt:lpstr>
      <vt:lpstr>Graph Laplacian</vt:lpstr>
      <vt:lpstr>Eigenvectors form a Graph Spectrum </vt:lpstr>
      <vt:lpstr>Eigenvectors are frequency harmonics</vt:lpstr>
      <vt:lpstr>For visualization</vt:lpstr>
      <vt:lpstr>tSNE</vt:lpstr>
      <vt:lpstr>tSNE Penalty</vt:lpstr>
      <vt:lpstr>Combination of attraction and repulsion</vt:lpstr>
      <vt:lpstr>UMAP </vt:lpstr>
      <vt:lpstr>Local density inducing variant</vt:lpstr>
      <vt:lpstr>Differences from tSNE</vt:lpstr>
      <vt:lpstr>PHATE:</vt:lpstr>
      <vt:lpstr>Diffusion in PHATE denoises</vt:lpstr>
      <vt:lpstr>Adaptive Alpha-decay kernel </vt:lpstr>
      <vt:lpstr>PHATE:</vt:lpstr>
      <vt:lpstr>PowerPoint Presentation</vt:lpstr>
      <vt:lpstr>Adaptive vs fixed bandwidth kernel</vt:lpstr>
      <vt:lpstr>Comparing Artificial Case</vt:lpstr>
      <vt:lpstr>Comparing visualization algorithms on single-cell data</vt:lpstr>
      <vt:lpstr>PowerPoint Presentation</vt:lpstr>
      <vt:lpstr>Data agnostic: Neural network loss landscapes</vt:lpstr>
      <vt:lpstr>Quantative Comparisons</vt:lpstr>
      <vt:lpstr>DeMAP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260</cp:revision>
  <cp:lastPrinted>2019-10-14T19:49:14Z</cp:lastPrinted>
  <dcterms:created xsi:type="dcterms:W3CDTF">2019-09-18T14:07:06Z</dcterms:created>
  <dcterms:modified xsi:type="dcterms:W3CDTF">2021-01-19T21:12:43Z</dcterms:modified>
</cp:coreProperties>
</file>